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24" r:id="rId3"/>
    <p:sldId id="323" r:id="rId4"/>
    <p:sldId id="265" r:id="rId5"/>
    <p:sldId id="257" r:id="rId6"/>
    <p:sldId id="260" r:id="rId7"/>
    <p:sldId id="304" r:id="rId8"/>
    <p:sldId id="286" r:id="rId9"/>
    <p:sldId id="325" r:id="rId10"/>
    <p:sldId id="263" r:id="rId11"/>
    <p:sldId id="259" r:id="rId12"/>
    <p:sldId id="305" r:id="rId13"/>
    <p:sldId id="306" r:id="rId14"/>
    <p:sldId id="266" r:id="rId15"/>
    <p:sldId id="309" r:id="rId16"/>
    <p:sldId id="273" r:id="rId17"/>
    <p:sldId id="288" r:id="rId18"/>
    <p:sldId id="276" r:id="rId19"/>
    <p:sldId id="327" r:id="rId20"/>
    <p:sldId id="275" r:id="rId21"/>
    <p:sldId id="278" r:id="rId22"/>
    <p:sldId id="283" r:id="rId23"/>
    <p:sldId id="284" r:id="rId24"/>
    <p:sldId id="285" r:id="rId25"/>
    <p:sldId id="280" r:id="rId26"/>
    <p:sldId id="289" r:id="rId27"/>
    <p:sldId id="290" r:id="rId28"/>
    <p:sldId id="293" r:id="rId29"/>
    <p:sldId id="294" r:id="rId30"/>
    <p:sldId id="313" r:id="rId31"/>
    <p:sldId id="316" r:id="rId32"/>
    <p:sldId id="318" r:id="rId33"/>
    <p:sldId id="319" r:id="rId34"/>
    <p:sldId id="281" r:id="rId35"/>
    <p:sldId id="321" r:id="rId36"/>
    <p:sldId id="308" r:id="rId37"/>
    <p:sldId id="264" r:id="rId38"/>
    <p:sldId id="287" r:id="rId39"/>
    <p:sldId id="258" r:id="rId40"/>
    <p:sldId id="296" r:id="rId41"/>
    <p:sldId id="261" r:id="rId42"/>
    <p:sldId id="298" r:id="rId43"/>
    <p:sldId id="26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29"/>
    <p:restoredTop sz="94648"/>
  </p:normalViewPr>
  <p:slideViewPr>
    <p:cSldViewPr snapToGrid="0" snapToObjects="1" showGuides="1">
      <p:cViewPr>
        <p:scale>
          <a:sx n="84" d="100"/>
          <a:sy n="84" d="100"/>
        </p:scale>
        <p:origin x="928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D372D-5EEF-B64C-A490-E0D318FBA88B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CF027-744B-0049-AEC6-83EEB88F4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5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36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5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86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03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4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7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14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4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73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9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C936C-7374-BC49-9C65-22CB99FAC69F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67963-6A2C-E44E-BF55-28729742E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4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hyperlink" Target="http://bit.ly/LexiconMinin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hyperlink" Target="https://github.com/zsmahmood89/ModelCriticis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hyperlink" Target="http://bit.ly/LexiconMinin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hyperlink" Target="http://bit.ly/LexiconMinin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LexiconMining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hyperlink" Target="http://bit.ly/LexiconMini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hyperlink" Target="http://bit.ly/LexiconMinin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LexiconMinin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Lexicon Mining for Semiotic Squares: Exploding Binary Classification</a:t>
            </a:r>
            <a:endParaRPr lang="en-US" sz="4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b" anchorCtr="0">
            <a:normAutofit/>
          </a:bodyPr>
          <a:lstStyle/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Jason S.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Kessler* </a:t>
            </a:r>
          </a:p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Data Day Texas</a:t>
            </a:r>
          </a:p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January 27, 2018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928269"/>
            <a:ext cx="1473200" cy="1003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90893" y="636853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2081" y="6368534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  <a:hlinkClick r:id="rId3"/>
              </a:rPr>
              <a:t>http://bit.ly/LexiconMining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1619" y="6337756"/>
            <a:ext cx="36687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*No, not </a:t>
            </a:r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that</a:t>
            </a:r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 Jason Kessler.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31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0"/>
            <a:ext cx="6702893" cy="68008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15592" y="5107125"/>
            <a:ext cx="5043989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mtClean="0"/>
              <a:t>Burt Monroe, Michael </a:t>
            </a:r>
            <a:r>
              <a:rPr lang="en-US" err="1" smtClean="0"/>
              <a:t>Colaresi</a:t>
            </a:r>
            <a:r>
              <a:rPr lang="en-US" smtClean="0"/>
              <a:t> and Kevin Quinn. </a:t>
            </a:r>
            <a:r>
              <a:rPr lang="en-US" err="1" smtClean="0"/>
              <a:t>Fightin</a:t>
            </a:r>
            <a:r>
              <a:rPr lang="en-US" smtClean="0"/>
              <a:t>' words: Lexical feature selection and evaluation for identifying the content of political conflict. Political Analysis. 2008.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49440" y="615046"/>
            <a:ext cx="51054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Helvetica" charset="0"/>
                <a:ea typeface="Helvetica" charset="0"/>
                <a:cs typeface="Helvetica" charset="0"/>
              </a:rPr>
              <a:t>Monroe et</a:t>
            </a:r>
            <a:r>
              <a:rPr lang="en-US" sz="2500" b="1" smtClean="0"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sz="2500" b="1" dirty="0" smtClean="0">
                <a:latin typeface="Helvetica" charset="0"/>
                <a:ea typeface="Helvetica" charset="0"/>
                <a:cs typeface="Helvetica" charset="0"/>
              </a:rPr>
              <a:t>al plot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Identifies terms with z-scores &gt; 1.96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Labels still overlap, only labels a few points</a:t>
            </a:r>
          </a:p>
          <a:p>
            <a:pPr marL="342900" indent="-342900">
              <a:buFont typeface="Arial" charset="0"/>
              <a:buChar char="•"/>
            </a:pPr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5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26" y="0"/>
            <a:ext cx="6365147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63999" y="5811663"/>
            <a:ext cx="7736116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Michael </a:t>
            </a:r>
            <a:r>
              <a:rPr lang="en-US" dirty="0" err="1" smtClean="0"/>
              <a:t>Colaresi</a:t>
            </a:r>
            <a:r>
              <a:rPr lang="en-US" dirty="0" smtClean="0"/>
              <a:t> and </a:t>
            </a:r>
            <a:r>
              <a:rPr lang="en-US" dirty="0" err="1" smtClean="0"/>
              <a:t>Zuhaib</a:t>
            </a:r>
            <a:r>
              <a:rPr lang="en-US" dirty="0" smtClean="0"/>
              <a:t> Mahmood. Do the robot: Lessons from machine learning to improve conflict forecasting. Journal of Peace Research. 2017.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465101" y="467822"/>
            <a:ext cx="4257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R package available:</a:t>
            </a:r>
            <a:endParaRPr lang="en-US"/>
          </a:p>
          <a:p>
            <a:r>
              <a:rPr lang="en-US" smtClean="0">
                <a:hlinkClick r:id="rId3"/>
              </a:rPr>
              <a:t>https://github.com/zsmahmood89/ModelCriticism</a:t>
            </a:r>
            <a:endParaRPr lang="en-US" smtClean="0"/>
          </a:p>
        </p:txBody>
      </p:sp>
      <p:sp>
        <p:nvSpPr>
          <p:cNvPr id="5" name="Rectangle 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2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In defense of stop words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598889" cy="36697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40242" y="5762683"/>
            <a:ext cx="5311515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Cindy </a:t>
            </a:r>
            <a:r>
              <a:rPr lang="en-US" dirty="0"/>
              <a:t>K. Chung and James W. </a:t>
            </a:r>
            <a:r>
              <a:rPr lang="en-US" dirty="0" err="1" smtClean="0"/>
              <a:t>Pennebaker</a:t>
            </a:r>
            <a:r>
              <a:rPr lang="en-US" dirty="0"/>
              <a:t>. Counting Little Words in Big Data: The Psychology of Communities, Culture, and History. </a:t>
            </a:r>
            <a:r>
              <a:rPr lang="en-US" dirty="0" smtClean="0"/>
              <a:t>EASP. 2012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02450" y="348659"/>
            <a:ext cx="277619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times of shared crisis, “we” use increases, while “I” use decreases.</a:t>
            </a:r>
          </a:p>
          <a:p>
            <a:endParaRPr lang="en-US" sz="2800" dirty="0" smtClean="0"/>
          </a:p>
          <a:p>
            <a:r>
              <a:rPr lang="en-US" sz="2800" dirty="0" smtClean="0"/>
              <a:t>I/we: age, social integration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I: lying, social position relative hearer, testosterone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24" y="5336628"/>
            <a:ext cx="1052776" cy="156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Stop words in context: gender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13300" y="5975658"/>
            <a:ext cx="6726646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Newman, ML; Groom, CJ; </a:t>
            </a:r>
            <a:r>
              <a:rPr lang="en-US" dirty="0" err="1" smtClean="0"/>
              <a:t>Handelman</a:t>
            </a:r>
            <a:r>
              <a:rPr lang="en-US" dirty="0" smtClean="0"/>
              <a:t> LD, </a:t>
            </a:r>
            <a:r>
              <a:rPr lang="en-US" dirty="0" err="1" smtClean="0"/>
              <a:t>Pennebaker</a:t>
            </a:r>
            <a:r>
              <a:rPr lang="en-US" dirty="0" smtClean="0"/>
              <a:t>, JW</a:t>
            </a:r>
            <a:r>
              <a:rPr lang="en-US" dirty="0"/>
              <a:t>. Gender Differences in Language Use: An Analysis of 14,000 Text Samples. </a:t>
            </a:r>
            <a:r>
              <a:rPr lang="en-US" dirty="0" smtClean="0"/>
              <a:t>2008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14113"/>
              </p:ext>
            </p:extLst>
          </p:nvPr>
        </p:nvGraphicFramePr>
        <p:xfrm>
          <a:off x="984813" y="1479083"/>
          <a:ext cx="7477262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631"/>
                <a:gridCol w="37386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LIWC Dimension</a:t>
                      </a:r>
                    </a:p>
                    <a:p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Bold: entirely  </a:t>
                      </a:r>
                      <a:r>
                        <a:rPr lang="en-US" baseline="0" dirty="0" err="1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stopwords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Effect</a:t>
                      </a:r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Size (Cohen’s d) </a:t>
                      </a:r>
                    </a:p>
                    <a:p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(&gt;0 F, &lt;0 M)  MANOVA p&lt;.001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All Pronouns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0.36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Present tense verbs</a:t>
                      </a:r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(walk,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b="1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is, be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)</a:t>
                      </a:r>
                      <a:endParaRPr lang="en-US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0.18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Feeling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(touch, hold, feel)</a:t>
                      </a:r>
                      <a:endParaRPr lang="en-US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0.17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Certaintyns</a:t>
                      </a:r>
                      <a:r>
                        <a:rPr lang="en-US" b="1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(always, never)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0.14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Word count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NS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Numbers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-0.15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Prepositions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-0.17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Words</a:t>
                      </a:r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&gt;6 letters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-0.24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Swear</a:t>
                      </a:r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words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-0.22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Articles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-0.24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11007" y="881956"/>
            <a:ext cx="2913681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Performed on a variety of language categories, including speech.</a:t>
            </a:r>
          </a:p>
          <a:p>
            <a:pPr marL="285750" indent="-285750">
              <a:buFont typeface="Arial" charset="0"/>
              <a:buChar char="•"/>
            </a:pPr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Other studies have found that function words are the best predictors of gender.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7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68971" y="67265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Lexicon Mining for </a:t>
            </a:r>
            <a:r>
              <a:rPr lang="en-US" sz="4000" b="1" dirty="0" smtClean="0">
                <a:latin typeface="Helvetica" charset="0"/>
                <a:ea typeface="Helvetica" charset="0"/>
                <a:cs typeface="Helvetica" charset="0"/>
              </a:rPr>
              <a:t>Semiotic Squares</a:t>
            </a:r>
            <a:r>
              <a:rPr lang="en-US" sz="4000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sz="4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Exploding Binary Classification</a:t>
            </a:r>
            <a:endParaRPr lang="en-US" sz="4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1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2" y="159025"/>
            <a:ext cx="10582587" cy="41961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13300" y="5975658"/>
            <a:ext cx="6726646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Helvetica" charset="0"/>
                <a:ea typeface="Helvetica" charset="0"/>
                <a:cs typeface="Helvetica" charset="0"/>
              </a:rPr>
              <a:t>Greimas</a:t>
            </a:r>
            <a:r>
              <a:rPr lang="en-US" dirty="0">
                <a:solidFill>
                  <a:srgbClr val="222222"/>
                </a:solidFill>
                <a:latin typeface="Helvetica" charset="0"/>
                <a:ea typeface="Helvetica" charset="0"/>
                <a:cs typeface="Helvetica" charset="0"/>
              </a:rPr>
              <a:t>, A.J. and Francis </a:t>
            </a:r>
            <a:r>
              <a:rPr lang="en-US" dirty="0" err="1">
                <a:solidFill>
                  <a:srgbClr val="222222"/>
                </a:solidFill>
                <a:latin typeface="Helvetica" charset="0"/>
                <a:ea typeface="Helvetica" charset="0"/>
                <a:cs typeface="Helvetica" charset="0"/>
              </a:rPr>
              <a:t>Rastier</a:t>
            </a:r>
            <a:r>
              <a:rPr lang="en-US" dirty="0">
                <a:solidFill>
                  <a:srgbClr val="222222"/>
                </a:solidFill>
                <a:latin typeface="Helvetica" charset="0"/>
                <a:ea typeface="Helvetica" charset="0"/>
                <a:cs typeface="Helvetica" charset="0"/>
              </a:rPr>
              <a:t>. 1968. “The Interaction of Semiotic Constraints,” Yale French Studies. 41: 86-105.</a:t>
            </a:r>
            <a:endParaRPr lang="en-US" dirty="0">
              <a:solidFill>
                <a:srgbClr val="222222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7968" y="5975657"/>
            <a:ext cx="2160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</a:t>
            </a:r>
            <a:r>
              <a:rPr lang="en-US" smtClean="0"/>
              <a:t>Semiotic Square paper: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91665" y="4355215"/>
            <a:ext cx="7548281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Pelkey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Jamin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. 2017.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Greimas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embodied: How kinesthetic opposition grounds the semiotic square. </a:t>
            </a:r>
            <a:r>
              <a:rPr lang="en-US" i="1" dirty="0" err="1">
                <a:latin typeface="Helvetica" charset="0"/>
                <a:ea typeface="Helvetica" charset="0"/>
                <a:cs typeface="Helvetica" charset="0"/>
              </a:rPr>
              <a:t>Semiotica</a:t>
            </a:r>
            <a:r>
              <a:rPr lang="en-US" i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214(1). 277–305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3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3165421" y="1124681"/>
            <a:ext cx="4044848" cy="11079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i="1" dirty="0" smtClean="0">
                <a:latin typeface="Helvetica" charset="0"/>
                <a:ea typeface="Helvetica" charset="0"/>
                <a:cs typeface="Helvetica" charset="0"/>
              </a:rPr>
              <a:t>The domain of discourse</a:t>
            </a:r>
            <a:endParaRPr lang="en-US" sz="22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From where we draw concepts to create the semiotic square</a:t>
            </a:r>
          </a:p>
        </p:txBody>
      </p:sp>
    </p:spTree>
    <p:extLst>
      <p:ext uri="{BB962C8B-B14F-4D97-AF65-F5344CB8AC3E}">
        <p14:creationId xmlns:p14="http://schemas.microsoft.com/office/powerpoint/2010/main" val="74522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47149" y="2780879"/>
            <a:ext cx="2923082" cy="11079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i="1" dirty="0" smtClean="0">
                <a:latin typeface="Helvetica" charset="0"/>
                <a:ea typeface="Helvetica" charset="0"/>
                <a:cs typeface="Helvetica" charset="0"/>
              </a:rPr>
              <a:t>Opposition relation</a:t>
            </a:r>
          </a:p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These are treated as contrastive concepts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9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69377" y="2801292"/>
            <a:ext cx="2818151" cy="11079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i="1" smtClean="0">
                <a:latin typeface="Helvetica" charset="0"/>
                <a:ea typeface="Helvetica" charset="0"/>
                <a:cs typeface="Helvetica" charset="0"/>
              </a:rPr>
              <a:t>Entailment relation</a:t>
            </a:r>
          </a:p>
          <a:p>
            <a:r>
              <a:rPr lang="en-US" sz="2200">
                <a:latin typeface="Helvetica" charset="0"/>
                <a:ea typeface="Helvetica" charset="0"/>
                <a:cs typeface="Helvetica" charset="0"/>
              </a:rPr>
              <a:t>¬</a:t>
            </a:r>
            <a:r>
              <a:rPr lang="en-US" sz="2200" smtClean="0">
                <a:latin typeface="Helvetica" charset="0"/>
                <a:ea typeface="Helvetica" charset="0"/>
                <a:cs typeface="Helvetica" charset="0"/>
              </a:rPr>
              <a:t>Negative</a:t>
            </a:r>
            <a:r>
              <a:rPr lang="en-US" sz="2200" i="1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includes positive sentiment</a:t>
            </a:r>
            <a:endParaRPr lang="en-US" sz="22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9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cxnSp>
        <p:nvCxnSpPr>
          <p:cNvPr id="16" name="Straight Arrow Connector 15"/>
          <p:cNvCxnSpPr>
            <a:endCxn id="12" idx="3"/>
          </p:cNvCxnSpPr>
          <p:nvPr/>
        </p:nvCxnSpPr>
        <p:spPr>
          <a:xfrm flipH="1">
            <a:off x="4804034" y="2672228"/>
            <a:ext cx="2021215" cy="1608267"/>
          </a:xfrm>
          <a:prstGeom prst="straightConnector1">
            <a:avLst/>
          </a:prstGeom>
          <a:ln w="41275" cap="rnd">
            <a:solidFill>
              <a:schemeClr val="tx1"/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620643" y="3387943"/>
            <a:ext cx="2833350" cy="17851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i="1" dirty="0" smtClean="0">
                <a:latin typeface="Helvetica" charset="0"/>
                <a:ea typeface="Helvetica" charset="0"/>
                <a:cs typeface="Helvetica" charset="0"/>
              </a:rPr>
              <a:t>Contradiction relation</a:t>
            </a:r>
          </a:p>
          <a:p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Negative and ¬Negative are mutually exclusive*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4111" y="6529711"/>
            <a:ext cx="489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*exceptions, e.g., damning with faint praise”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9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6858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490893" y="636853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43801" y="289560"/>
            <a:ext cx="43586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Helvetica" charset="0"/>
                <a:ea typeface="Helvetica" charset="0"/>
                <a:cs typeface="Helvetica" charset="0"/>
              </a:rPr>
              <a:t>By the end of the talk</a:t>
            </a:r>
          </a:p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You’ll know how to programmatically create semiotic squares like this one.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416881" y="5999202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  <a:hlinkClick r:id="rId3"/>
              </a:rPr>
              <a:t>http://bit.ly/LexiconMining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96199" y="4495801"/>
            <a:ext cx="4099561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Source: http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://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www.squadrati.com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/2014/03/31/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quadrato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-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semiotico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-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dei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-wine-lovers/</a:t>
            </a:r>
          </a:p>
        </p:txBody>
      </p:sp>
    </p:spTree>
    <p:extLst>
      <p:ext uri="{BB962C8B-B14F-4D97-AF65-F5344CB8AC3E}">
        <p14:creationId xmlns:p14="http://schemas.microsoft.com/office/powerpoint/2010/main" val="181966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89090" y="4379185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smtClean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4946239" y="2685568"/>
            <a:ext cx="1697786" cy="1225629"/>
          </a:xfrm>
          <a:prstGeom prst="straightConnector1">
            <a:avLst/>
          </a:prstGeom>
          <a:ln w="41275" cap="rnd">
            <a:solidFill>
              <a:schemeClr val="tx1"/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43909" y="2683239"/>
            <a:ext cx="1697786" cy="1225629"/>
          </a:xfrm>
          <a:prstGeom prst="straightConnector1">
            <a:avLst/>
          </a:prstGeom>
          <a:ln w="41275" cap="rnd">
            <a:solidFill>
              <a:schemeClr val="tx1"/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968905" y="2403501"/>
            <a:ext cx="2833350" cy="7694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i="1" dirty="0" smtClean="0">
                <a:latin typeface="Helvetica" charset="0"/>
                <a:ea typeface="Helvetica" charset="0"/>
                <a:cs typeface="Helvetica" charset="0"/>
              </a:rPr>
              <a:t>Complete the square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8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89090" y="4379185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10077" y="5489790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Objective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75237" y="5947198"/>
            <a:ext cx="2255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937906" y="5883564"/>
            <a:ext cx="218384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Helvetica" charset="0"/>
                <a:ea typeface="Helvetica" charset="0"/>
                <a:cs typeface="Helvetica" charset="0"/>
              </a:rPr>
              <a:t>Neutral term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4946239" y="2685568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943909" y="2683239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37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89090" y="4379185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7116836" y="135746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206239" y="134871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39608" y="8842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Helvetica" charset="0"/>
                <a:ea typeface="Helvetica" charset="0"/>
                <a:cs typeface="Helvetica" charset="0"/>
              </a:rPr>
              <a:t>Evaluative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56155" y="1282719"/>
            <a:ext cx="1250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Reviews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10077" y="5489790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Objective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5237" y="5947198"/>
            <a:ext cx="2255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200" i="1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695593" y="847682"/>
            <a:ext cx="218384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smtClean="0">
                <a:latin typeface="Helvetica" charset="0"/>
                <a:ea typeface="Helvetica" charset="0"/>
                <a:cs typeface="Helvetica" charset="0"/>
              </a:rPr>
              <a:t>Complex </a:t>
            </a:r>
            <a:r>
              <a:rPr lang="en-US" sz="2200" b="1" dirty="0" smtClean="0">
                <a:latin typeface="Helvetica" charset="0"/>
                <a:ea typeface="Helvetica" charset="0"/>
                <a:cs typeface="Helvetica" charset="0"/>
              </a:rPr>
              <a:t>term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4946239" y="2685568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943909" y="2683239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7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</p:cNvCxnSpPr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946239" y="2685568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89090" y="4350186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943909" y="2683239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10077" y="5489790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Objective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5237" y="5947198"/>
            <a:ext cx="2255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7116836" y="1357467"/>
            <a:ext cx="2123081" cy="964611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06239" y="134871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39608" y="8842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Evaluative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56155" y="1282719"/>
            <a:ext cx="1250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Reviews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8879" y="3060627"/>
            <a:ext cx="2654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Helvetica" charset="0"/>
                <a:ea typeface="Helvetica" charset="0"/>
                <a:cs typeface="Helvetica" charset="0"/>
              </a:rPr>
              <a:t>Aspects of well-reviewed movies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78879" y="3919299"/>
            <a:ext cx="218384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Helvetica" charset="0"/>
                <a:ea typeface="Helvetica" charset="0"/>
                <a:cs typeface="Helvetica" charset="0"/>
              </a:rPr>
              <a:t>Positive </a:t>
            </a:r>
            <a:r>
              <a:rPr lang="en-US" sz="2200" b="1" dirty="0" err="1" smtClean="0">
                <a:latin typeface="Helvetica" charset="0"/>
                <a:ea typeface="Helvetica" charset="0"/>
                <a:cs typeface="Helvetica" charset="0"/>
              </a:rPr>
              <a:t>deixis</a:t>
            </a:r>
            <a:endParaRPr lang="en-US" sz="2200" b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</p:cNvCxnSpPr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946239" y="2685568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89090" y="4350186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943909" y="2683239"/>
            <a:ext cx="1697786" cy="1225629"/>
          </a:xfrm>
          <a:prstGeom prst="straightConnector1">
            <a:avLst/>
          </a:prstGeom>
          <a:ln w="41275" cap="rnd">
            <a:solidFill>
              <a:schemeClr val="bg2">
                <a:lumMod val="90000"/>
              </a:schemeClr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10077" y="5489790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Objective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5237" y="5947198"/>
            <a:ext cx="2255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7116836" y="135746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06239" y="1348717"/>
            <a:ext cx="2123081" cy="964611"/>
          </a:xfrm>
          <a:prstGeom prst="line">
            <a:avLst/>
          </a:prstGeom>
          <a:ln w="317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39608" y="8842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Evaluative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56155" y="1282719"/>
            <a:ext cx="1250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Reviews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8879" y="3060627"/>
            <a:ext cx="2654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Aspects of well-reviewed movies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143920" y="3062623"/>
            <a:ext cx="32562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Helvetica" charset="0"/>
                <a:ea typeface="Helvetica" charset="0"/>
                <a:cs typeface="Helvetica" charset="0"/>
              </a:rPr>
              <a:t>Aspects of poorly-reviewed movies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886007" y="3883905"/>
            <a:ext cx="2281279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Helvetica" charset="0"/>
                <a:ea typeface="Helvetica" charset="0"/>
                <a:cs typeface="Helvetica" charset="0"/>
              </a:rPr>
              <a:t>Negative </a:t>
            </a:r>
            <a:r>
              <a:rPr lang="en-US" sz="2200" b="1" dirty="0" err="1" smtClean="0">
                <a:latin typeface="Helvetica" charset="0"/>
                <a:ea typeface="Helvetica" charset="0"/>
                <a:cs typeface="Helvetica" charset="0"/>
              </a:rPr>
              <a:t>deixis</a:t>
            </a:r>
            <a:endParaRPr lang="en-US" sz="2200" b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4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4497" y="493739"/>
            <a:ext cx="10648013" cy="59895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870575" algn="l"/>
              </a:tabLst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63157" y="216740"/>
            <a:ext cx="4962495" cy="63094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Helvetica" charset="0"/>
                <a:ea typeface="Helvetica" charset="0"/>
                <a:cs typeface="Helvetica" charset="0"/>
              </a:rPr>
              <a:t>Language about movies</a:t>
            </a:r>
            <a:endParaRPr lang="en-US" sz="3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2770" y="1824487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5970" y="1824487"/>
            <a:ext cx="16995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Negative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2716" y="2110495"/>
            <a:ext cx="2002533" cy="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0643" y="2272118"/>
            <a:ext cx="2265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0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4784" y="2272166"/>
            <a:ext cx="2475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Positive sentiment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0109" y="4003496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¬Negative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64507" y="270357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9090" y="4000897"/>
            <a:ext cx="1923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¬Positive</a:t>
            </a:r>
            <a:endParaRPr lang="en-US" sz="3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71310" y="2703053"/>
            <a:ext cx="0" cy="1419843"/>
          </a:xfrm>
          <a:prstGeom prst="straightConnector1">
            <a:avLst/>
          </a:prstGeom>
          <a:ln w="41275" cap="rnd">
            <a:solidFill>
              <a:schemeClr val="tx1"/>
            </a:solidFill>
            <a:prstDash val="sysDot"/>
            <a:bevel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</p:cNvCxnSpPr>
          <p:nvPr/>
        </p:nvCxnSpPr>
        <p:spPr>
          <a:xfrm flipV="1">
            <a:off x="4804034" y="4279975"/>
            <a:ext cx="1816609" cy="520"/>
          </a:xfrm>
          <a:prstGeom prst="straightConnector1">
            <a:avLst/>
          </a:prstGeom>
          <a:ln w="41275" cap="rnd">
            <a:solidFill>
              <a:schemeClr val="tx1"/>
            </a:solidFill>
            <a:prstDash val="lgDash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946239" y="2685568"/>
            <a:ext cx="1697786" cy="1225629"/>
          </a:xfrm>
          <a:prstGeom prst="straightConnector1">
            <a:avLst/>
          </a:prstGeom>
          <a:ln w="41275" cap="rnd">
            <a:solidFill>
              <a:schemeClr val="tx1"/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084356" y="483268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2173759" y="4823933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37227" y="4419293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negative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89090" y="4350186"/>
            <a:ext cx="325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Language that’s not positive</a:t>
            </a:r>
            <a:endParaRPr lang="en-US" sz="20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943909" y="2683239"/>
            <a:ext cx="1697786" cy="1225629"/>
          </a:xfrm>
          <a:prstGeom prst="straightConnector1">
            <a:avLst/>
          </a:prstGeom>
          <a:ln w="41275" cap="rnd">
            <a:solidFill>
              <a:schemeClr val="tx1"/>
            </a:solidFill>
            <a:prstDash val="solid"/>
            <a:bevel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10077" y="5489790"/>
            <a:ext cx="1786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Objective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75237" y="5947198"/>
            <a:ext cx="22557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</a:rPr>
              <a:t>Plot descriptions</a:t>
            </a:r>
            <a:endParaRPr lang="en-US" sz="2200" i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7116836" y="135746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06239" y="1348717"/>
            <a:ext cx="2123081" cy="9646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39608" y="8842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charset="0"/>
                <a:ea typeface="Helvetica" charset="0"/>
                <a:cs typeface="Helvetica" charset="0"/>
              </a:rPr>
              <a:t>Evaluative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56155" y="1282719"/>
            <a:ext cx="1250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latin typeface="Helvetica" charset="0"/>
                <a:ea typeface="Helvetica" charset="0"/>
                <a:cs typeface="Helvetica" charset="0"/>
              </a:rPr>
              <a:t>Reviews</a:t>
            </a:r>
            <a:endParaRPr lang="en-US" sz="2200" i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8879" y="3060627"/>
            <a:ext cx="2654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Helvetica" charset="0"/>
                <a:ea typeface="Helvetica" charset="0"/>
                <a:cs typeface="Helvetica" charset="0"/>
              </a:rPr>
              <a:t>Aspects of well-reviewed movies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143920" y="3062623"/>
            <a:ext cx="32562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Helvetica" charset="0"/>
                <a:ea typeface="Helvetica" charset="0"/>
                <a:cs typeface="Helvetica" charset="0"/>
              </a:rPr>
              <a:t>Aspects of poorly-reviewed movies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116836" y="266765"/>
            <a:ext cx="3483927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000" b="1" dirty="0" smtClean="0">
                <a:latin typeface="Helvetica" charset="0"/>
                <a:ea typeface="Helvetica" charset="0"/>
                <a:cs typeface="Helvetica" charset="0"/>
              </a:rPr>
              <a:t>Semiotic square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5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Lexicalizing the Semiotic Square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5928" y="1825625"/>
            <a:ext cx="5147872" cy="4351338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Task: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Find language associated with each element of the square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Domain of discourse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Corpus of documents pertaining to domain (e.g., movie-related text)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Corpus is divided into three categories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9923" y="2198418"/>
            <a:ext cx="6421553" cy="3605751"/>
            <a:chOff x="764497" y="216740"/>
            <a:chExt cx="10224962" cy="5741396"/>
          </a:xfrm>
        </p:grpSpPr>
        <p:sp>
          <p:nvSpPr>
            <p:cNvPr id="5" name="Rectangle 4"/>
            <p:cNvSpPr/>
            <p:nvPr/>
          </p:nvSpPr>
          <p:spPr>
            <a:xfrm>
              <a:off x="764497" y="493738"/>
              <a:ext cx="9571332" cy="546439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5870575" algn="l"/>
                </a:tabLst>
              </a:pPr>
              <a:endParaRPr lang="en-US" sz="20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63157" y="216740"/>
              <a:ext cx="4962495" cy="63709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Helvetica" charset="0"/>
                  <a:ea typeface="Helvetica" charset="0"/>
                  <a:cs typeface="Helvetica" charset="0"/>
                </a:rPr>
                <a:t>Domain of discourse</a:t>
              </a:r>
              <a:endParaRPr lang="en-US" sz="20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96169" y="1870368"/>
              <a:ext cx="855579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47626" y="1847806"/>
              <a:ext cx="891313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822716" y="2110495"/>
              <a:ext cx="2002533" cy="0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88102" y="4024370"/>
              <a:ext cx="1088050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3964507" y="2703573"/>
              <a:ext cx="0" cy="1419843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951641" y="4024765"/>
              <a:ext cx="1923925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7671310" y="2703053"/>
              <a:ext cx="0" cy="1419843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4" idx="3"/>
            </p:cNvCxnSpPr>
            <p:nvPr/>
          </p:nvCxnSpPr>
          <p:spPr>
            <a:xfrm>
              <a:off x="4804035" y="4273034"/>
              <a:ext cx="1816608" cy="6944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946239" y="2685568"/>
              <a:ext cx="1697786" cy="1225629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144951" y="4328324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2236891" y="4309086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943909" y="2683239"/>
              <a:ext cx="1697786" cy="1225629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807140" y="5056722"/>
              <a:ext cx="2391435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" charset="0"/>
                  <a:ea typeface="Helvetica" charset="0"/>
                  <a:cs typeface="Helvetica" charset="0"/>
                </a:rPr>
                <a:t>Neutral Term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 flipV="1">
              <a:off x="7116836" y="1357467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206239" y="1348717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424957" y="916906"/>
              <a:ext cx="2656889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" charset="0"/>
                  <a:ea typeface="Helvetica" charset="0"/>
                  <a:cs typeface="Helvetica" charset="0"/>
                </a:rPr>
                <a:t>Complex Term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4463" y="2726303"/>
              <a:ext cx="2654720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Helvetica" charset="0"/>
                  <a:ea typeface="Helvetica" charset="0"/>
                  <a:cs typeface="Helvetica" charset="0"/>
                </a:rPr>
                <a:t>Positive </a:t>
              </a:r>
              <a:r>
                <a:rPr lang="en-US" dirty="0" err="1" smtClean="0"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65642" y="2781097"/>
              <a:ext cx="2623817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latin typeface="Helvetica" charset="0"/>
                  <a:ea typeface="Helvetica" charset="0"/>
                  <a:cs typeface="Helvetica" charset="0"/>
                </a:rPr>
                <a:t>Negative </a:t>
              </a:r>
              <a:r>
                <a:rPr lang="en-US" i="1" dirty="0" err="1" smtClean="0"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i="1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45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Lexicalizing the Semiotic Square: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Copora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09937" y="2219960"/>
            <a:ext cx="6044758" cy="2969248"/>
            <a:chOff x="1364463" y="916906"/>
            <a:chExt cx="9624996" cy="4727899"/>
          </a:xfrm>
        </p:grpSpPr>
        <p:sp>
          <p:nvSpPr>
            <p:cNvPr id="7" name="TextBox 6"/>
            <p:cNvSpPr txBox="1"/>
            <p:nvPr/>
          </p:nvSpPr>
          <p:spPr>
            <a:xfrm>
              <a:off x="3596169" y="1870368"/>
              <a:ext cx="855579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47626" y="1847806"/>
              <a:ext cx="891313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822716" y="2110495"/>
              <a:ext cx="2002533" cy="0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88102" y="4024370"/>
              <a:ext cx="1299748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3964507" y="2703573"/>
              <a:ext cx="0" cy="1419843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736826" y="4024765"/>
              <a:ext cx="1923925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7671310" y="2703053"/>
              <a:ext cx="0" cy="1419843"/>
            </a:xfrm>
            <a:prstGeom prst="straightConnector1">
              <a:avLst/>
            </a:prstGeom>
            <a:ln w="41275" cap="rnd">
              <a:solidFill>
                <a:schemeClr val="bg2">
                  <a:lumMod val="90000"/>
                </a:schemeClr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4" idx="3"/>
            </p:cNvCxnSpPr>
            <p:nvPr/>
          </p:nvCxnSpPr>
          <p:spPr>
            <a:xfrm>
              <a:off x="4804035" y="4273034"/>
              <a:ext cx="1816608" cy="6944"/>
            </a:xfrm>
            <a:prstGeom prst="straightConnector1">
              <a:avLst/>
            </a:prstGeom>
            <a:ln w="41275" cap="rnd">
              <a:solidFill>
                <a:schemeClr val="bg2">
                  <a:lumMod val="90000"/>
                </a:schemeClr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946239" y="2685568"/>
              <a:ext cx="1697786" cy="1225629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144951" y="4328324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2236891" y="4309086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943909" y="2683239"/>
              <a:ext cx="1697786" cy="1225629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807140" y="5056722"/>
              <a:ext cx="2391435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" charset="0"/>
                  <a:ea typeface="Helvetica" charset="0"/>
                  <a:cs typeface="Helvetica" charset="0"/>
                </a:rPr>
                <a:t>Neutral Term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 flipV="1">
              <a:off x="7116836" y="1357467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206239" y="1348717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424957" y="916906"/>
              <a:ext cx="2581030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Complex term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4463" y="2726303"/>
              <a:ext cx="2654720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Positive </a:t>
              </a:r>
              <a:r>
                <a:rPr lang="en-US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65642" y="2781097"/>
              <a:ext cx="2623817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Negative </a:t>
              </a:r>
              <a:r>
                <a:rPr lang="en-US" i="1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6" name="Oval 25"/>
          <p:cNvSpPr/>
          <p:nvPr/>
        </p:nvSpPr>
        <p:spPr>
          <a:xfrm>
            <a:off x="6714407" y="2736381"/>
            <a:ext cx="736877" cy="534604"/>
          </a:xfrm>
          <a:prstGeom prst="ellipse">
            <a:avLst/>
          </a:prstGeom>
          <a:noFill/>
          <a:ln w="1047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480838" y="2722208"/>
            <a:ext cx="736877" cy="534604"/>
          </a:xfrm>
          <a:prstGeom prst="ellipse">
            <a:avLst/>
          </a:prstGeom>
          <a:noFill/>
          <a:ln w="1047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7608951" y="2059954"/>
            <a:ext cx="2911772" cy="1281754"/>
            <a:chOff x="6717777" y="5117276"/>
            <a:chExt cx="2911772" cy="1281754"/>
          </a:xfrm>
          <a:solidFill>
            <a:schemeClr val="bg1"/>
          </a:solidFill>
        </p:grpSpPr>
        <p:sp>
          <p:nvSpPr>
            <p:cNvPr id="34" name="TextBox 33"/>
            <p:cNvSpPr txBox="1"/>
            <p:nvPr/>
          </p:nvSpPr>
          <p:spPr>
            <a:xfrm>
              <a:off x="6717777" y="5117276"/>
              <a:ext cx="287886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accent2"/>
                  </a:solidFill>
                  <a:latin typeface="Helvetica" charset="0"/>
                  <a:ea typeface="Helvetica" charset="0"/>
                  <a:cs typeface="Helvetica" charset="0"/>
                </a:rPr>
                <a:t>Negative Documents</a:t>
              </a:r>
              <a:endParaRPr lang="en-US" sz="3000" b="1" dirty="0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50689" y="5998920"/>
              <a:ext cx="28788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E.g., negative reviews</a:t>
              </a:r>
              <a:endParaRPr lang="en-US" sz="2000" i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40984" y="2178910"/>
            <a:ext cx="2911772" cy="1281754"/>
            <a:chOff x="6717777" y="5117276"/>
            <a:chExt cx="2911772" cy="1281754"/>
          </a:xfrm>
          <a:solidFill>
            <a:schemeClr val="bg1"/>
          </a:solidFill>
        </p:grpSpPr>
        <p:sp>
          <p:nvSpPr>
            <p:cNvPr id="38" name="TextBox 37"/>
            <p:cNvSpPr txBox="1"/>
            <p:nvPr/>
          </p:nvSpPr>
          <p:spPr>
            <a:xfrm>
              <a:off x="6717777" y="5117276"/>
              <a:ext cx="287886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accent1"/>
                  </a:solidFill>
                  <a:latin typeface="Helvetica" charset="0"/>
                  <a:ea typeface="Helvetica" charset="0"/>
                  <a:cs typeface="Helvetica" charset="0"/>
                </a:rPr>
                <a:t>Positive Documents</a:t>
              </a:r>
              <a:endParaRPr lang="en-US" sz="30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50689" y="5998920"/>
              <a:ext cx="28788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E.g., positive reviews</a:t>
              </a:r>
              <a:endParaRPr lang="en-US" sz="2000" i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5089487" y="4712905"/>
            <a:ext cx="2081321" cy="697974"/>
          </a:xfrm>
          <a:prstGeom prst="ellipse">
            <a:avLst/>
          </a:prstGeom>
          <a:noFill/>
          <a:ln w="1047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839022" y="5500819"/>
            <a:ext cx="2911772" cy="1281754"/>
            <a:chOff x="6717777" y="5117276"/>
            <a:chExt cx="2911772" cy="1281754"/>
          </a:xfrm>
          <a:solidFill>
            <a:schemeClr val="bg1"/>
          </a:solidFill>
        </p:grpSpPr>
        <p:sp>
          <p:nvSpPr>
            <p:cNvPr id="45" name="TextBox 44"/>
            <p:cNvSpPr txBox="1"/>
            <p:nvPr/>
          </p:nvSpPr>
          <p:spPr>
            <a:xfrm>
              <a:off x="6717777" y="5117276"/>
              <a:ext cx="287886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accent6"/>
                  </a:solidFill>
                  <a:latin typeface="Helvetica" charset="0"/>
                  <a:ea typeface="Helvetica" charset="0"/>
                  <a:cs typeface="Helvetica" charset="0"/>
                </a:rPr>
                <a:t>Neutral Documents</a:t>
              </a:r>
              <a:endParaRPr lang="en-US" sz="3000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750689" y="5998920"/>
              <a:ext cx="28788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Plot descriptions</a:t>
              </a:r>
              <a:endParaRPr lang="en-US" sz="2000" i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1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2550"/>
            <a:ext cx="11887200" cy="6692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3000" y="82550"/>
            <a:ext cx="16626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00600" y="5873750"/>
            <a:ext cx="17802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NEGATIVE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2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33350"/>
            <a:ext cx="11823700" cy="65913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953000" y="82550"/>
            <a:ext cx="14478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REVIEW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66199" y="5782310"/>
            <a:ext cx="10214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PLOT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0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7" y="533399"/>
            <a:ext cx="11573393" cy="53038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490893" y="636853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416881" y="5999202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  <a:hlinkClick r:id="rId3"/>
              </a:rPr>
              <a:t>http://bit.ly/LexiconMining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73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81" y="975360"/>
            <a:ext cx="10509826" cy="624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9918" y="0"/>
            <a:ext cx="14478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REVIEW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3117" y="5828030"/>
            <a:ext cx="10214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PLOT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11704" y="3236193"/>
            <a:ext cx="17802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smtClean="0">
                <a:latin typeface="Helvetica" charset="0"/>
                <a:ea typeface="Helvetica" charset="0"/>
                <a:cs typeface="Helvetica" charset="0"/>
              </a:rPr>
              <a:t>NEGATIVE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464" y="3236193"/>
            <a:ext cx="16626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0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81" y="975360"/>
            <a:ext cx="10509826" cy="624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9918" y="0"/>
            <a:ext cx="14478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REVIEW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3117" y="5828030"/>
            <a:ext cx="10214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PLOT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11704" y="3236193"/>
            <a:ext cx="17802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smtClean="0">
                <a:latin typeface="Helvetica" charset="0"/>
                <a:ea typeface="Helvetica" charset="0"/>
                <a:cs typeface="Helvetica" charset="0"/>
              </a:rPr>
              <a:t>NEGATIVE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464" y="3236193"/>
            <a:ext cx="16626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031178" y="1234439"/>
            <a:ext cx="148141" cy="1481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95694" y="975359"/>
            <a:ext cx="6963715" cy="6909683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36046" y="1465944"/>
            <a:ext cx="3465783" cy="54784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 corner of semiotic square: </a:t>
            </a:r>
          </a:p>
          <a:p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Terms near (Euclidean distance) of blue point</a:t>
            </a:r>
          </a:p>
          <a:p>
            <a:pPr marL="342900" indent="-342900">
              <a:buFontTx/>
              <a:buChar char="-"/>
            </a:pPr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Limit to Quadrant II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Captures positive terms used disproportionately in reviews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122619" y="1325880"/>
            <a:ext cx="1090398" cy="6335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40781" y="4119438"/>
            <a:ext cx="5254913" cy="6909683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4" y="15240"/>
            <a:ext cx="2916690" cy="119116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2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81" y="975360"/>
            <a:ext cx="10509826" cy="6248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3117" y="5828030"/>
            <a:ext cx="10214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PLOT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11704" y="3236193"/>
            <a:ext cx="17802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smtClean="0">
                <a:latin typeface="Helvetica" charset="0"/>
                <a:ea typeface="Helvetica" charset="0"/>
                <a:cs typeface="Helvetica" charset="0"/>
              </a:rPr>
              <a:t>NEGATIVE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464" y="3236193"/>
            <a:ext cx="16626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126101" y="883350"/>
            <a:ext cx="148141" cy="1481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95694" y="4119438"/>
            <a:ext cx="6963715" cy="6909683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95694" y="1046731"/>
            <a:ext cx="0" cy="5963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40781" y="4119438"/>
            <a:ext cx="5254913" cy="6909683"/>
          </a:xfrm>
          <a:prstGeom prst="rect">
            <a:avLst/>
          </a:prstGeom>
          <a:solidFill>
            <a:schemeClr val="bg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25149" y="4174435"/>
            <a:ext cx="8547652" cy="24006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Positive + Negative complex term: </a:t>
            </a:r>
          </a:p>
          <a:p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Terms near (Euclidean distance) of blue point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Limit to Quadrant II and Quadrant I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Captures terms which are associated with reviews but not highly polar.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443" y="245319"/>
            <a:ext cx="6019800" cy="647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2185" y="-42919"/>
            <a:ext cx="14478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REVIEW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16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61"/>
            <a:ext cx="12192000" cy="662487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90893" y="5715205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518"/>
            <a:ext cx="5711252" cy="46237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26047" y="461047"/>
            <a:ext cx="5846164" cy="517064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 dirty="0">
                <a:latin typeface="Helvetica" charset="0"/>
                <a:ea typeface="Helvetica" charset="0"/>
                <a:cs typeface="Helvetica" charset="0"/>
              </a:rPr>
              <a:t>"The square is a map of logical possibilities. As such, it can be used as a heuristic device, and in fact, attempting to fill it in stimulates the imagination… the theory of the square allows us to see all thinking as a game, with the logical relations as the rules and concepts current in a given language and culture as the pieces."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3571" y="5508122"/>
            <a:ext cx="5043989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Lithuanian stamp issued honoring th</a:t>
            </a:r>
            <a:r>
              <a:rPr lang="en-US" dirty="0" smtClean="0"/>
              <a:t>e 100</a:t>
            </a:r>
            <a:r>
              <a:rPr lang="en-US" baseline="30000" dirty="0" smtClean="0"/>
              <a:t>th</a:t>
            </a:r>
            <a:r>
              <a:rPr lang="en-US" dirty="0" smtClean="0"/>
              <a:t> birthday of</a:t>
            </a:r>
            <a:r>
              <a:rPr lang="en-US" dirty="0" smtClean="0"/>
              <a:t> </a:t>
            </a:r>
            <a:r>
              <a:rPr lang="en-US" dirty="0" err="1" smtClean="0"/>
              <a:t>Greimas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676968" y="5631693"/>
            <a:ext cx="5043989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Lithuanian stamp issued honoring th</a:t>
            </a:r>
            <a:r>
              <a:rPr lang="en-US" dirty="0" smtClean="0"/>
              <a:t>e 100</a:t>
            </a:r>
            <a:r>
              <a:rPr lang="en-US" baseline="30000" dirty="0" smtClean="0"/>
              <a:t>th</a:t>
            </a:r>
            <a:r>
              <a:rPr lang="en-US" dirty="0" smtClean="0"/>
              <a:t> birthday of</a:t>
            </a:r>
            <a:r>
              <a:rPr lang="en-US" dirty="0" smtClean="0"/>
              <a:t> </a:t>
            </a:r>
            <a:r>
              <a:rPr lang="en-US" dirty="0" err="1" smtClean="0"/>
              <a:t>Greimas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95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Thank you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7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In defense of stop words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268" y="2185262"/>
            <a:ext cx="9168209" cy="17821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9651" y="4382521"/>
            <a:ext cx="11085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Function words reveal traits psychological traits. Person A is tentative, B is  stiff, C is easy going.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3440242" y="5762683"/>
            <a:ext cx="5311515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Cindy </a:t>
            </a:r>
            <a:r>
              <a:rPr lang="en-US" dirty="0"/>
              <a:t>K. Chung and James W. </a:t>
            </a:r>
            <a:r>
              <a:rPr lang="en-US" dirty="0" err="1" smtClean="0"/>
              <a:t>Pennebaker</a:t>
            </a:r>
            <a:r>
              <a:rPr lang="en-US" dirty="0"/>
              <a:t>. </a:t>
            </a:r>
            <a:r>
              <a:rPr lang="en-US" dirty="0"/>
              <a:t>The Psychological Functions of Function </a:t>
            </a:r>
            <a:r>
              <a:rPr lang="en-US" dirty="0" smtClean="0"/>
              <a:t>Words. Social </a:t>
            </a:r>
            <a:r>
              <a:rPr lang="en-US" dirty="0"/>
              <a:t>Communication</a:t>
            </a:r>
            <a:r>
              <a:rPr lang="en-US" dirty="0" smtClean="0"/>
              <a:t>. 2007.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490893" y="650134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45180" cy="68126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46904" y="5612325"/>
            <a:ext cx="5043989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James Clifford. The Predicament of Culture. </a:t>
            </a:r>
            <a:r>
              <a:rPr lang="en-US" b="1" dirty="0"/>
              <a:t>The Predicament of Culture: Twentieth-Century Ethnography, Literature, and </a:t>
            </a:r>
            <a:r>
              <a:rPr lang="en-US" b="1" dirty="0" smtClean="0"/>
              <a:t>Art. Harvard Univ. Press.</a:t>
            </a:r>
            <a:r>
              <a:rPr lang="en-US" dirty="0" smtClean="0"/>
              <a:t> 1988.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6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4833" y="1640806"/>
            <a:ext cx="6716898" cy="3605751"/>
            <a:chOff x="764497" y="216740"/>
            <a:chExt cx="10695237" cy="5741396"/>
          </a:xfrm>
        </p:grpSpPr>
        <p:sp>
          <p:nvSpPr>
            <p:cNvPr id="6" name="Rectangle 5"/>
            <p:cNvSpPr/>
            <p:nvPr/>
          </p:nvSpPr>
          <p:spPr>
            <a:xfrm>
              <a:off x="764497" y="493738"/>
              <a:ext cx="10695237" cy="546439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5870575" algn="l"/>
                </a:tabLst>
              </a:pP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63157" y="216740"/>
              <a:ext cx="4962495" cy="573718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Helvetica" charset="0"/>
                  <a:ea typeface="Helvetica" charset="0"/>
                  <a:cs typeface="Helvetica" charset="0"/>
                </a:rPr>
                <a:t>Language about movies</a:t>
              </a:r>
              <a:endParaRPr lang="en-US" sz="20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232770" y="1824488"/>
              <a:ext cx="1434984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Helvetica" charset="0"/>
                  <a:ea typeface="Helvetica" charset="0"/>
                  <a:cs typeface="Helvetica" charset="0"/>
                </a:rPr>
                <a:t>Positive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45970" y="1824488"/>
              <a:ext cx="1580472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Helvetica" charset="0"/>
                  <a:ea typeface="Helvetica" charset="0"/>
                  <a:cs typeface="Helvetica" charset="0"/>
                </a:rPr>
                <a:t>Negative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4822716" y="2110495"/>
              <a:ext cx="2002533" cy="0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880110" y="4003496"/>
              <a:ext cx="1923925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Helvetica" charset="0"/>
                  <a:ea typeface="Helvetica" charset="0"/>
                  <a:cs typeface="Helvetica" charset="0"/>
                </a:rPr>
                <a:t>¬Negative</a:t>
              </a:r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964507" y="2703573"/>
              <a:ext cx="0" cy="1419843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689089" y="4000897"/>
              <a:ext cx="1923925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Helvetica" charset="0"/>
                  <a:ea typeface="Helvetica" charset="0"/>
                  <a:cs typeface="Helvetica" charset="0"/>
                </a:rPr>
                <a:t>¬Positive</a:t>
              </a:r>
              <a:endParaRPr lang="en-US" sz="1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7671310" y="2703053"/>
              <a:ext cx="0" cy="1419843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3"/>
            </p:cNvCxnSpPr>
            <p:nvPr/>
          </p:nvCxnSpPr>
          <p:spPr>
            <a:xfrm>
              <a:off x="4804035" y="4273034"/>
              <a:ext cx="1816608" cy="6944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 flipV="1">
              <a:off x="4946239" y="2685568"/>
              <a:ext cx="1697786" cy="1225629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7144951" y="4328324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2236891" y="4309086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943909" y="2683239"/>
              <a:ext cx="1697786" cy="1225629"/>
            </a:xfrm>
            <a:prstGeom prst="straightConnector1">
              <a:avLst/>
            </a:prstGeom>
            <a:ln w="41275" cap="rnd">
              <a:solidFill>
                <a:schemeClr val="tx1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807140" y="5056722"/>
              <a:ext cx="1797924" cy="573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lvetica" charset="0"/>
                  <a:ea typeface="Helvetica" charset="0"/>
                  <a:cs typeface="Helvetica" charset="0"/>
                </a:rPr>
                <a:t>Objective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7116836" y="1357467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2206239" y="1348717"/>
              <a:ext cx="2123081" cy="96461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739608" y="884267"/>
              <a:ext cx="1963421" cy="573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lvetica" charset="0"/>
                  <a:ea typeface="Helvetica" charset="0"/>
                  <a:cs typeface="Helvetica" charset="0"/>
                </a:rPr>
                <a:t>Evaluative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78878" y="2607789"/>
              <a:ext cx="2654720" cy="1456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Aspects of well-reviewed movies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203464" y="2675205"/>
              <a:ext cx="3256270" cy="101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Aspects of poorly-reviewed movies</a:t>
              </a:r>
            </a:p>
          </p:txBody>
        </p:sp>
      </p:grpSp>
      <p:sp>
        <p:nvSpPr>
          <p:cNvPr id="46" name="Rectangle 4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80289" y="629587"/>
            <a:ext cx="42643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Lexicalizing the Semiotic Square</a:t>
            </a:r>
          </a:p>
          <a:p>
            <a:pPr marL="342900" indent="-342900">
              <a:buFont typeface="Arial" charset="0"/>
              <a:buChar char="•"/>
            </a:pP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3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68" y="582861"/>
            <a:ext cx="6115168" cy="4570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9364"/>
            <a:ext cx="6054318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6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43921" y="214169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Helvetica" charset="0"/>
                <a:ea typeface="Helvetica" charset="0"/>
                <a:cs typeface="Helvetica" charset="0"/>
              </a:rPr>
              <a:t>Lexicon Mining</a:t>
            </a:r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 for </a:t>
            </a:r>
            <a:r>
              <a:rPr lang="en-US" sz="4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Semiotic Squares: Exploding </a:t>
            </a:r>
            <a:r>
              <a:rPr lang="en-US" sz="4000" b="1" dirty="0" smtClean="0">
                <a:latin typeface="Helvetica" charset="0"/>
                <a:ea typeface="Helvetica" charset="0"/>
                <a:cs typeface="Helvetica" charset="0"/>
              </a:rPr>
              <a:t>Binary Classification</a:t>
            </a:r>
            <a:endParaRPr lang="en-US" sz="4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416881" y="5999202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  <a:hlinkClick r:id="rId2"/>
              </a:rPr>
              <a:t>http://bit.ly/LexiconMining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46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Lexicalizing the Semiotic Square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09937" y="2219960"/>
            <a:ext cx="6044758" cy="2969248"/>
            <a:chOff x="1364463" y="916906"/>
            <a:chExt cx="9624996" cy="4727899"/>
          </a:xfrm>
        </p:grpSpPr>
        <p:sp>
          <p:nvSpPr>
            <p:cNvPr id="7" name="TextBox 6"/>
            <p:cNvSpPr txBox="1"/>
            <p:nvPr/>
          </p:nvSpPr>
          <p:spPr>
            <a:xfrm>
              <a:off x="3596169" y="1870368"/>
              <a:ext cx="855579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47626" y="1847806"/>
              <a:ext cx="891313" cy="539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 smtClean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822716" y="2110495"/>
              <a:ext cx="2002533" cy="0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88102" y="4024370"/>
              <a:ext cx="1299748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Neg</a:t>
              </a:r>
              <a:endParaRPr lang="en-US" sz="16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3964507" y="2703573"/>
              <a:ext cx="0" cy="1419843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736826" y="4024765"/>
              <a:ext cx="1923925" cy="53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¬</a:t>
              </a:r>
              <a:r>
                <a:rPr lang="en-US" sz="1600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Pos</a:t>
              </a:r>
              <a:endParaRPr lang="en-US" sz="16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7671310" y="2703053"/>
              <a:ext cx="0" cy="1419843"/>
            </a:xfrm>
            <a:prstGeom prst="straightConnector1">
              <a:avLst/>
            </a:prstGeom>
            <a:ln w="41275" cap="rnd">
              <a:solidFill>
                <a:schemeClr val="bg2">
                  <a:lumMod val="90000"/>
                </a:schemeClr>
              </a:solidFill>
              <a:prstDash val="sysDot"/>
              <a:bevel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4" idx="3"/>
            </p:cNvCxnSpPr>
            <p:nvPr/>
          </p:nvCxnSpPr>
          <p:spPr>
            <a:xfrm>
              <a:off x="4804035" y="4273034"/>
              <a:ext cx="1816608" cy="6944"/>
            </a:xfrm>
            <a:prstGeom prst="straightConnector1">
              <a:avLst/>
            </a:prstGeom>
            <a:ln w="41275" cap="rnd">
              <a:solidFill>
                <a:schemeClr val="bg2">
                  <a:lumMod val="90000"/>
                </a:schemeClr>
              </a:solidFill>
              <a:prstDash val="lgDash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946239" y="2685568"/>
              <a:ext cx="1697786" cy="1225629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144951" y="4328324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2236891" y="4309086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943909" y="2683239"/>
              <a:ext cx="1697786" cy="1225629"/>
            </a:xfrm>
            <a:prstGeom prst="straightConnector1">
              <a:avLst/>
            </a:prstGeom>
            <a:ln w="41275" cap="rnd">
              <a:solidFill>
                <a:schemeClr val="bg2"/>
              </a:solidFill>
              <a:prstDash val="solid"/>
              <a:bevel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807140" y="5056722"/>
              <a:ext cx="2391435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Neutral Term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 flipV="1">
              <a:off x="7116836" y="1357467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206239" y="1348717"/>
              <a:ext cx="2123081" cy="964611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424957" y="916906"/>
              <a:ext cx="2581030" cy="588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Complex term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4463" y="2726303"/>
              <a:ext cx="2654720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Positive </a:t>
              </a:r>
              <a:r>
                <a:rPr lang="en-US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65642" y="2781097"/>
              <a:ext cx="2623817" cy="102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Negative </a:t>
              </a:r>
              <a:r>
                <a:rPr lang="en-US" i="1" dirty="0" err="1" smtClean="0">
                  <a:solidFill>
                    <a:schemeClr val="bg2">
                      <a:lumMod val="9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Deixis</a:t>
              </a:r>
              <a:endParaRPr lang="en-US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6" name="Oval 25"/>
          <p:cNvSpPr/>
          <p:nvPr/>
        </p:nvSpPr>
        <p:spPr>
          <a:xfrm>
            <a:off x="6714407" y="2736381"/>
            <a:ext cx="736877" cy="534604"/>
          </a:xfrm>
          <a:prstGeom prst="ellipse">
            <a:avLst/>
          </a:prstGeom>
          <a:noFill/>
          <a:ln w="1047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480838" y="2722208"/>
            <a:ext cx="736877" cy="534604"/>
          </a:xfrm>
          <a:prstGeom prst="ellipse">
            <a:avLst/>
          </a:prstGeom>
          <a:noFill/>
          <a:ln w="1047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7608951" y="2059954"/>
            <a:ext cx="2911772" cy="1281754"/>
            <a:chOff x="6717777" y="5117276"/>
            <a:chExt cx="2911772" cy="1281754"/>
          </a:xfrm>
          <a:solidFill>
            <a:schemeClr val="bg1"/>
          </a:solidFill>
        </p:grpSpPr>
        <p:sp>
          <p:nvSpPr>
            <p:cNvPr id="34" name="TextBox 33"/>
            <p:cNvSpPr txBox="1"/>
            <p:nvPr/>
          </p:nvSpPr>
          <p:spPr>
            <a:xfrm>
              <a:off x="6717777" y="5117276"/>
              <a:ext cx="287886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accent2"/>
                  </a:solidFill>
                  <a:latin typeface="Helvetica" charset="0"/>
                  <a:ea typeface="Helvetica" charset="0"/>
                  <a:cs typeface="Helvetica" charset="0"/>
                </a:rPr>
                <a:t>Negative Documents</a:t>
              </a:r>
              <a:endParaRPr lang="en-US" sz="3000" b="1" dirty="0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50689" y="5998920"/>
              <a:ext cx="28788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E.g., negative reviews</a:t>
              </a:r>
              <a:endParaRPr lang="en-US" sz="2000" i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40984" y="2178910"/>
            <a:ext cx="2911772" cy="1281754"/>
            <a:chOff x="6717777" y="5117276"/>
            <a:chExt cx="2911772" cy="1281754"/>
          </a:xfrm>
          <a:solidFill>
            <a:schemeClr val="bg1"/>
          </a:solidFill>
        </p:grpSpPr>
        <p:sp>
          <p:nvSpPr>
            <p:cNvPr id="38" name="TextBox 37"/>
            <p:cNvSpPr txBox="1"/>
            <p:nvPr/>
          </p:nvSpPr>
          <p:spPr>
            <a:xfrm>
              <a:off x="6717777" y="5117276"/>
              <a:ext cx="287886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accent1"/>
                  </a:solidFill>
                  <a:latin typeface="Helvetica" charset="0"/>
                  <a:ea typeface="Helvetica" charset="0"/>
                  <a:cs typeface="Helvetica" charset="0"/>
                </a:rPr>
                <a:t>Positive Documents</a:t>
              </a:r>
              <a:endParaRPr lang="en-US" sz="30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50689" y="5998920"/>
              <a:ext cx="287886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Helvetica" charset="0"/>
                  <a:ea typeface="Helvetica" charset="0"/>
                  <a:cs typeface="Helvetica" charset="0"/>
                </a:rPr>
                <a:t>E.g., positive reviews</a:t>
              </a:r>
              <a:endParaRPr lang="en-US" sz="2000" i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515928" y="5229506"/>
            <a:ext cx="71497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Lexicons: compare positive and negative corpora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/>
          <a:srcRect t="60957"/>
          <a:stretch/>
        </p:blipFill>
        <p:spPr>
          <a:xfrm>
            <a:off x="26974" y="5712297"/>
            <a:ext cx="12192000" cy="173532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0318614" y="5327250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0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8254"/>
          <a:stretch/>
        </p:blipFill>
        <p:spPr>
          <a:xfrm>
            <a:off x="0" y="0"/>
            <a:ext cx="6712582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28697" y="5781683"/>
            <a:ext cx="5043989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err="1" smtClean="0"/>
              <a:t>Vitaliy</a:t>
            </a:r>
            <a:r>
              <a:rPr lang="en-US" smtClean="0"/>
              <a:t> </a:t>
            </a:r>
            <a:r>
              <a:rPr lang="en-US" err="1" smtClean="0"/>
              <a:t>Kaurov</a:t>
            </a:r>
            <a:r>
              <a:rPr lang="en-US" smtClean="0"/>
              <a:t>. Finding X in Espresso: Adventures in Computational Lexicology. Wolfram Blog. 2017.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0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41"/>
            <a:ext cx="12192000" cy="66553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53881" y="6110328"/>
            <a:ext cx="5311515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Jason Kessler. </a:t>
            </a:r>
            <a:r>
              <a:rPr lang="en-US" dirty="0"/>
              <a:t>Using Scattertext and the Python NLP Ecosystem for Text </a:t>
            </a:r>
            <a:r>
              <a:rPr lang="en-US" dirty="0" smtClean="0"/>
              <a:t>Visualization. </a:t>
            </a:r>
            <a:r>
              <a:rPr lang="en-US" dirty="0" err="1" smtClean="0"/>
              <a:t>PyData</a:t>
            </a:r>
            <a:r>
              <a:rPr lang="en-US" dirty="0" smtClean="0"/>
              <a:t>. July. 2017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65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1" y="0"/>
            <a:ext cx="752870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80485" y="5421919"/>
            <a:ext cx="5311515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Josh </a:t>
            </a:r>
            <a:r>
              <a:rPr lang="en-US" dirty="0"/>
              <a:t>Katz, Claire Cain Miller And Kathleen A. </a:t>
            </a:r>
            <a:r>
              <a:rPr lang="en-US" dirty="0" smtClean="0"/>
              <a:t>Flynn. </a:t>
            </a:r>
            <a:r>
              <a:rPr lang="en-US" dirty="0"/>
              <a:t>The Words Men and </a:t>
            </a:r>
            <a:r>
              <a:rPr lang="en-US" dirty="0" smtClean="0"/>
              <a:t>Women Use </a:t>
            </a:r>
            <a:r>
              <a:rPr lang="en-US" dirty="0"/>
              <a:t>When They Write About </a:t>
            </a:r>
            <a:r>
              <a:rPr lang="en-US" dirty="0" smtClean="0"/>
              <a:t>Love</a:t>
            </a:r>
            <a:r>
              <a:rPr lang="en-US" dirty="0" smtClean="0"/>
              <a:t>. The Upshot. The New York Times. Nov </a:t>
            </a:r>
            <a:r>
              <a:rPr lang="en-US" dirty="0" smtClean="0"/>
              <a:t>2017.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7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2162"/>
          <a:stretch/>
        </p:blipFill>
        <p:spPr>
          <a:xfrm>
            <a:off x="0" y="1323067"/>
            <a:ext cx="12192000" cy="25706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0" y="-19234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Lexicon speculation</a:t>
            </a:r>
            <a:endParaRPr lang="en-US" sz="4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828" y="6008914"/>
            <a:ext cx="9637485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Bo Pang, Lillian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Lee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and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Shivakumar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Vaithyanathan</a:t>
            </a:r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. Thumbs up? Sentiment classification using machine learning techniques.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EMNLP. 2002.</a:t>
            </a:r>
            <a:endParaRPr lang="en-US" b="0" i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16881" y="5704896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  <a:hlinkClick r:id="rId3"/>
              </a:rPr>
              <a:t>http://bit.ly/LexiconMining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14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0957"/>
          <a:stretch/>
        </p:blipFill>
        <p:spPr>
          <a:xfrm>
            <a:off x="0" y="3971226"/>
            <a:ext cx="12192000" cy="17353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2162"/>
          <a:stretch/>
        </p:blipFill>
        <p:spPr>
          <a:xfrm>
            <a:off x="0" y="1323067"/>
            <a:ext cx="12192000" cy="25706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4828" y="6008914"/>
            <a:ext cx="9637485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Bo Pang, Lillian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Lee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and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Shivakumar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Vaithyanathan</a:t>
            </a:r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. Thumbs up? Sentiment classification using machine learning techniques.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EMNLP. 2002.</a:t>
            </a:r>
            <a:endParaRPr lang="en-US" b="0" i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687940" y="-14737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Helvetica" charset="0"/>
                <a:ea typeface="Helvetica" charset="0"/>
                <a:cs typeface="Helvetica" charset="0"/>
              </a:rPr>
              <a:t>Lexicon </a:t>
            </a:r>
            <a:r>
              <a:rPr lang="en-US" sz="4000" smtClean="0">
                <a:latin typeface="Helvetica" charset="0"/>
                <a:ea typeface="Helvetica" charset="0"/>
                <a:cs typeface="Helvetica" charset="0"/>
              </a:rPr>
              <a:t>mining </a:t>
            </a:r>
            <a:r>
              <a:rPr lang="en-US" sz="4000">
                <a:latin typeface="Helvetica" charset="0"/>
                <a:ea typeface="Helvetica" charset="0"/>
                <a:cs typeface="Helvetica" charset="0"/>
              </a:rPr>
              <a:t>≠</a:t>
            </a:r>
            <a:r>
              <a:rPr lang="en-US" sz="400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4000">
                <a:latin typeface="Helvetica" charset="0"/>
                <a:ea typeface="Helvetica" charset="0"/>
                <a:cs typeface="Helvetica" charset="0"/>
              </a:rPr>
              <a:t>lexicon speculation</a:t>
            </a:r>
            <a:endParaRPr lang="en-US" sz="40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10201" y="5639582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  <a:hlinkClick r:id="rId3"/>
              </a:rPr>
              <a:t>http://bit.ly/LexiconMining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29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Lexicon mining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Let’s do a deep dive into lexicon mining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We’ll walk through the notebook linked below: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  <a:hlinkClick r:id="rId2"/>
              </a:rPr>
              <a:t>http://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2"/>
              </a:rPr>
              <a:t>bit.ly/LexiconMining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43921" y="214169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Helvetica" charset="0"/>
                <a:ea typeface="Helvetica" charset="0"/>
                <a:cs typeface="Helvetica" charset="0"/>
              </a:rPr>
              <a:t>Visualizing Category-Associated Lexicons using Scatterplots</a:t>
            </a:r>
            <a:endParaRPr lang="en-US" sz="4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86600" y="502920"/>
            <a:ext cx="51054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Helvetica" charset="0"/>
                <a:ea typeface="Helvetica" charset="0"/>
                <a:cs typeface="Helvetica" charset="0"/>
              </a:rPr>
              <a:t>R: ggplot2</a:t>
            </a:r>
          </a:p>
          <a:p>
            <a:pPr marL="342900" indent="-342900">
              <a:buFont typeface="Arial" charset="0"/>
              <a:buChar char="•"/>
            </a:pPr>
            <a:endParaRPr lang="en-US" sz="2500" b="1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Most labels are legible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Labels can overlap points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Dense areas can be tough to read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Not recommended.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Use Scattertext instead, if possible.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66" y="0"/>
            <a:ext cx="6895434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450" y="4057739"/>
            <a:ext cx="6598594" cy="22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16673</TotalTime>
  <Words>1359</Words>
  <Application>Microsoft Macintosh PowerPoint</Application>
  <PresentationFormat>Widescreen</PresentationFormat>
  <Paragraphs>326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Calibri</vt:lpstr>
      <vt:lpstr>Calibri Light</vt:lpstr>
      <vt:lpstr>Helvetica</vt:lpstr>
      <vt:lpstr>Arial</vt:lpstr>
      <vt:lpstr>Office Theme</vt:lpstr>
      <vt:lpstr>Lexicon Mining for Semiotic Squares: Exploding Binary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Lexicon mining</vt:lpstr>
      <vt:lpstr>PowerPoint Presentation</vt:lpstr>
      <vt:lpstr>PowerPoint Presentation</vt:lpstr>
      <vt:lpstr>PowerPoint Presentation</vt:lpstr>
      <vt:lpstr>PowerPoint Presentation</vt:lpstr>
      <vt:lpstr>In defense of stop words</vt:lpstr>
      <vt:lpstr>Stop words in context: gender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Lexicalizing the Semiotic Square</vt:lpstr>
      <vt:lpstr>Lexicalizing the Semiotic Square: Copora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In defense of stop words</vt:lpstr>
      <vt:lpstr>PowerPoint Presentation</vt:lpstr>
      <vt:lpstr>PowerPoint Presentation</vt:lpstr>
      <vt:lpstr>PowerPoint Presentation</vt:lpstr>
      <vt:lpstr>Lexicalizing the Semiotic Square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Lexicon Mining for Semiotic Squares: Exploding Binary Classification</dc:title>
  <dc:creator>Microsoft Office User</dc:creator>
  <cp:lastModifiedBy>Microsoft Office User</cp:lastModifiedBy>
  <cp:revision>253</cp:revision>
  <dcterms:created xsi:type="dcterms:W3CDTF">2018-01-16T00:29:14Z</dcterms:created>
  <dcterms:modified xsi:type="dcterms:W3CDTF">2018-01-27T18:06:44Z</dcterms:modified>
</cp:coreProperties>
</file>